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1" autoAdjust="0"/>
    <p:restoredTop sz="86409" autoAdjust="0"/>
  </p:normalViewPr>
  <p:slideViewPr>
    <p:cSldViewPr>
      <p:cViewPr varScale="1">
        <p:scale>
          <a:sx n="92" d="100"/>
          <a:sy n="92" d="100"/>
        </p:scale>
        <p:origin x="-19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52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FF82F8-0C24-4C8F-B65D-7FEE7E815E4C}" type="datetimeFigureOut">
              <a:rPr lang="fr-FR" smtClean="0"/>
              <a:pPr/>
              <a:t>14/09/2015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4D5326-E4C8-4E69-8D14-1811B4FB1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F82F8-0C24-4C8F-B65D-7FEE7E815E4C}" type="datetimeFigureOut">
              <a:rPr lang="fr-FR" smtClean="0"/>
              <a:pPr/>
              <a:t>14/09/2015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D5326-E4C8-4E69-8D14-1811B4FB1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0FF82F8-0C24-4C8F-B65D-7FEE7E815E4C}" type="datetimeFigureOut">
              <a:rPr lang="fr-FR" smtClean="0"/>
              <a:pPr/>
              <a:t>14/09/2015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4D5326-E4C8-4E69-8D14-1811B4FB1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F82F8-0C24-4C8F-B65D-7FEE7E815E4C}" type="datetimeFigureOut">
              <a:rPr lang="fr-FR" smtClean="0"/>
              <a:pPr/>
              <a:t>14/09/2015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D5326-E4C8-4E69-8D14-1811B4FB1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FF82F8-0C24-4C8F-B65D-7FEE7E815E4C}" type="datetimeFigureOut">
              <a:rPr lang="fr-FR" smtClean="0"/>
              <a:pPr/>
              <a:t>14/09/2015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D4D5326-E4C8-4E69-8D14-1811B4FB1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F82F8-0C24-4C8F-B65D-7FEE7E815E4C}" type="datetimeFigureOut">
              <a:rPr lang="fr-FR" smtClean="0"/>
              <a:pPr/>
              <a:t>14/09/2015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D5326-E4C8-4E69-8D14-1811B4FB1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F82F8-0C24-4C8F-B65D-7FEE7E815E4C}" type="datetimeFigureOut">
              <a:rPr lang="fr-FR" smtClean="0"/>
              <a:pPr/>
              <a:t>14/09/2015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D5326-E4C8-4E69-8D14-1811B4FB1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F82F8-0C24-4C8F-B65D-7FEE7E815E4C}" type="datetimeFigureOut">
              <a:rPr lang="fr-FR" smtClean="0"/>
              <a:pPr/>
              <a:t>14/09/2015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D5326-E4C8-4E69-8D14-1811B4FB1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FF82F8-0C24-4C8F-B65D-7FEE7E815E4C}" type="datetimeFigureOut">
              <a:rPr lang="fr-FR" smtClean="0"/>
              <a:pPr/>
              <a:t>14/09/2015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D5326-E4C8-4E69-8D14-1811B4FB1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F82F8-0C24-4C8F-B65D-7FEE7E815E4C}" type="datetimeFigureOut">
              <a:rPr lang="fr-FR" smtClean="0"/>
              <a:pPr/>
              <a:t>14/09/2015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D5326-E4C8-4E69-8D14-1811B4FB1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F82F8-0C24-4C8F-B65D-7FEE7E815E4C}" type="datetimeFigureOut">
              <a:rPr lang="fr-FR" smtClean="0"/>
              <a:pPr/>
              <a:t>14/09/2015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D5326-E4C8-4E69-8D14-1811B4FB18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FF82F8-0C24-4C8F-B65D-7FEE7E815E4C}" type="datetimeFigureOut">
              <a:rPr lang="fr-FR" smtClean="0"/>
              <a:pPr/>
              <a:t>14/09/2015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D4D5326-E4C8-4E69-8D14-1811B4FB18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TRAVAUX PERSONNELS ENCADRES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PRESENTATION GENERALE</a:t>
            </a:r>
            <a:endParaRPr lang="fr-FR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42048" cy="146304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fr-FR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fr-FR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fr-FR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fr-FR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fr-FR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fr-FR" dirty="0" smtClean="0">
                <a:solidFill>
                  <a:srgbClr val="C00000"/>
                </a:solidFill>
                <a:latin typeface="Comic Sans MS" pitchFamily="66" charset="0"/>
              </a:rPr>
              <a:t>7: CONDITIONS DE TRAVAIL ET ORGANISATION MATERIELLE</a:t>
            </a:r>
            <a:endParaRPr lang="fr-F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2204864"/>
            <a:ext cx="77768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>
                <a:latin typeface="Comic Sans MS" pitchFamily="66" charset="0"/>
              </a:rPr>
              <a:t>SALLES: CDI / MULTIMEDIA/313 (salle de physique)/ 102 (ancien labo de langue)</a:t>
            </a:r>
          </a:p>
          <a:p>
            <a:pPr>
              <a:buFontTx/>
              <a:buChar char="-"/>
            </a:pPr>
            <a:endParaRPr lang="fr-FR" dirty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fr-FR" dirty="0" smtClean="0">
                <a:latin typeface="Comic Sans MS" pitchFamily="66" charset="0"/>
              </a:rPr>
              <a:t> UN DOSSIER/ELEVE POUR CLASSER VOS DOCUMENTS</a:t>
            </a:r>
          </a:p>
          <a:p>
            <a:pPr>
              <a:buFontTx/>
              <a:buChar char="-"/>
            </a:pPr>
            <a:endParaRPr lang="fr-FR" dirty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fr-FR" dirty="0" smtClean="0">
                <a:latin typeface="Comic Sans MS" pitchFamily="66" charset="0"/>
              </a:rPr>
              <a:t>CLEF USB POUR CHAQUE ELEVE</a:t>
            </a:r>
          </a:p>
          <a:p>
            <a:pPr>
              <a:buFontTx/>
              <a:buChar char="-"/>
            </a:pPr>
            <a:endParaRPr lang="fr-FR" dirty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fr-FR" dirty="0" smtClean="0">
                <a:latin typeface="Comic Sans MS" pitchFamily="66" charset="0"/>
              </a:rPr>
              <a:t>POSSIBILITE DE COMMANDER UN OU PLUSIEURS LIVRES/DVD AU CDI POUR VOTRE SUJET</a:t>
            </a:r>
          </a:p>
          <a:p>
            <a:pPr>
              <a:buFontTx/>
              <a:buChar char="-"/>
            </a:pPr>
            <a:endParaRPr lang="fr-FR" dirty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fr-FR" dirty="0" smtClean="0">
                <a:latin typeface="Comic Sans MS" pitchFamily="66" charset="0"/>
              </a:rPr>
              <a:t>COMMANDE DE MATERIEL POUR LES EXPERIENCES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1: Une épreuve anticipée du baccalauréat</a:t>
            </a:r>
            <a:endParaRPr lang="fr-F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772816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mic Sans MS" pitchFamily="66" charset="0"/>
              </a:rPr>
              <a:t>COEFFICIENT 2 POUR LES POINTS AU DESSUS DE LA MOYENNE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2852936"/>
            <a:ext cx="84249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Comic Sans MS" pitchFamily="66" charset="0"/>
              </a:rPr>
              <a:t>NOTATION SUR 20 REPARTIE:</a:t>
            </a:r>
          </a:p>
          <a:p>
            <a:endParaRPr lang="fr-FR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fr-FR" dirty="0" smtClean="0">
                <a:latin typeface="Comic Sans MS" pitchFamily="66" charset="0"/>
              </a:rPr>
              <a:t> EVALUATION TRAVAIL CONTINU DE L’ANNEE: /8 (encadrement de l’année)</a:t>
            </a: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 points pour la recherche documentaire</a:t>
            </a: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 pt pour le carnet de bord et la planification du travail</a:t>
            </a: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2pts pour les contenus disciplinaires (connaissances)</a:t>
            </a: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3pts pour la contribution au travail collectif</a:t>
            </a:r>
          </a:p>
          <a:p>
            <a:endParaRPr lang="fr-FR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fr-FR" dirty="0" smtClean="0">
                <a:latin typeface="Comic Sans MS" pitchFamily="66" charset="0"/>
              </a:rPr>
              <a:t> PRODUCTION:	/ 6 ( examinateurs de l’épreuve finale)</a:t>
            </a:r>
          </a:p>
          <a:p>
            <a:endParaRPr lang="fr-FR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fr-FR" dirty="0"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EXPOSE ORAL (épreuve finale):	</a:t>
            </a:r>
            <a:r>
              <a:rPr lang="fr-FR" dirty="0" smtClean="0"/>
              <a:t>/ 6 	 	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2: UN TRAVAIL DE RECHERCHE EN EQUIPE</a:t>
            </a:r>
            <a:endParaRPr lang="fr-F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700808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latin typeface="Comic Sans MS" pitchFamily="66" charset="0"/>
              </a:rPr>
              <a:t>EQUIPE DE 2 OU 3 PERSONNES AYANT DES AFFINITES POUR TRAVAILLER ENSEMBLE PAR RAPPORT A UN SUJET CHOISI (pas de travail seul)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350100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Comic Sans MS" pitchFamily="66" charset="0"/>
              </a:rPr>
              <a:t>NOTA: LE SUJET DOIT ETRE CHOISI D’UN COMMUN ACCORD</a:t>
            </a:r>
            <a:endParaRPr lang="fr-FR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400506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IL FAUT QUE LES EQUIPES SOIENT STABLES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5536" y="4941168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C00000"/>
                </a:solidFill>
                <a:latin typeface="Comic Sans MS" pitchFamily="66" charset="0"/>
              </a:rPr>
              <a:t>LES EQUIPES DEVRONT ETRE CONSTITUEES POUR LA PROCHAINE SEANCE</a:t>
            </a:r>
            <a:endParaRPr lang="fr-FR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  <a:latin typeface="Comic Sans MS" pitchFamily="66" charset="0"/>
              </a:rPr>
              <a:t>3: LE CHOIX DU SUJET</a:t>
            </a:r>
            <a:endParaRPr lang="fr-F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55679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Comic Sans MS" pitchFamily="66" charset="0"/>
              </a:rPr>
              <a:t>IL DOIT CORRESPONDRE A VOS CENTRES D’INTERETS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206084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Comic Sans MS" pitchFamily="66" charset="0"/>
              </a:rPr>
              <a:t>IL DOIT S’INSERER DANS UN THEME NATIONAL (voir liste et site du lycée)</a:t>
            </a:r>
            <a:endParaRPr lang="fr-FR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285293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Comic Sans MS" pitchFamily="66" charset="0"/>
              </a:rPr>
              <a:t>IL DOIT CORRESPONDRE AU NIVEAU DE 1° SCIENTIFIQUE 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335699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solidFill>
                  <a:srgbClr val="002060"/>
                </a:solidFill>
                <a:latin typeface="Comic Sans MS" pitchFamily="66" charset="0"/>
              </a:rPr>
              <a:t>LA DOMINANTE DOIT APPARTENIR A UNE SCIENCE EXPERIMENTALE: PHYSIQUE/ CHIMIE/ SVT</a:t>
            </a:r>
            <a:endParaRPr lang="fr-FR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5536" y="414908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latin typeface="Comic Sans MS" pitchFamily="66" charset="0"/>
              </a:rPr>
              <a:t>IL DOIT ÊTRE TRAITE EN CROISANT DEUX MATIERES A EGALITE DONT UNE AU MOINS APPARTENANT AUX SCIENCES EXPERIMENTALES (croisement avec le français, l’histoire, la géographie ou ECJS possible)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5536" y="558924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solidFill>
                  <a:srgbClr val="002060"/>
                </a:solidFill>
                <a:latin typeface="Comic Sans MS" pitchFamily="66" charset="0"/>
              </a:rPr>
              <a:t>POUR DETERMINER VOTRE SUJET, VOUS POUVEZ PARTIR D’UN DOMAINE GENERAL PUIS L’AFFINER</a:t>
            </a:r>
            <a:endParaRPr lang="fr-FR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100392" cy="85496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Comic Sans MS" pitchFamily="66" charset="0"/>
              </a:rPr>
              <a:t>4: UNE DEMARCHE SCIENTIFIQUE</a:t>
            </a:r>
            <a:endParaRPr lang="fr-F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1268760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latin typeface="Comic Sans MS" pitchFamily="66" charset="0"/>
              </a:rPr>
              <a:t>VOUS DEVEZ ADOPTER UNE DEMARCHE SCIENTIFIQUE:</a:t>
            </a:r>
            <a:endParaRPr lang="fr-FR" sz="2800" dirty="0"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2420888"/>
            <a:ext cx="7776864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C00000"/>
                </a:solidFill>
                <a:latin typeface="Comic Sans MS" pitchFamily="66" charset="0"/>
              </a:rPr>
              <a:t>SOIT INDUCTIVE: </a:t>
            </a:r>
            <a:r>
              <a:rPr lang="fr-FR" sz="2400" dirty="0" smtClean="0">
                <a:solidFill>
                  <a:srgbClr val="C00000"/>
                </a:solidFill>
                <a:latin typeface="Comic Sans MS" pitchFamily="66" charset="0"/>
              </a:rPr>
              <a:t>vous pouvez partir d’une observation concrète en lien avec votre expérience personnelle ou une expérience, une réalisation. Après avoir décrit, vous pouvez élaborer un questionnement auquel vous allez chercher à répondre </a:t>
            </a:r>
            <a:r>
              <a:rPr lang="fr-FR" sz="2400" dirty="0">
                <a:solidFill>
                  <a:srgbClr val="C00000"/>
                </a:solidFill>
                <a:latin typeface="Comic Sans MS" pitchFamily="66" charset="0"/>
              </a:rPr>
              <a:t>p</a:t>
            </a:r>
            <a:r>
              <a:rPr lang="fr-FR" sz="2400" dirty="0" smtClean="0">
                <a:solidFill>
                  <a:srgbClr val="C00000"/>
                </a:solidFill>
                <a:latin typeface="Comic Sans MS" pitchFamily="66" charset="0"/>
              </a:rPr>
              <a:t>ar une réflexion  et une recherche documentaire.</a:t>
            </a:r>
          </a:p>
          <a:p>
            <a:pPr algn="just"/>
            <a:endParaRPr lang="fr-F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/>
            <a:endParaRPr lang="fr-FR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4869160"/>
            <a:ext cx="7776864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002060"/>
                </a:solidFill>
                <a:latin typeface="Comic Sans MS" pitchFamily="66" charset="0"/>
              </a:rPr>
              <a:t>SOIT DEDUCTIVE: </a:t>
            </a: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vous pouvez partir d’un questionnement, d’une problématique à laquelle vous allez réfléchir, afin d’élaborer des axes de recherche et des expériences possible pour y répondre. </a:t>
            </a:r>
            <a:endParaRPr lang="fr-FR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C00000"/>
                </a:solidFill>
                <a:latin typeface="Comic Sans MS" pitchFamily="66" charset="0"/>
              </a:rPr>
              <a:t>5</a:t>
            </a:r>
            <a:r>
              <a:rPr lang="fr-FR" dirty="0" smtClean="0">
                <a:solidFill>
                  <a:srgbClr val="C00000"/>
                </a:solidFill>
                <a:latin typeface="Comic Sans MS" pitchFamily="66" charset="0"/>
              </a:rPr>
              <a:t>: RECHERCHE DOCUMENTAIRE ET EXPERIENCES</a:t>
            </a:r>
            <a:endParaRPr lang="fr-F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1700808"/>
            <a:ext cx="76328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Comic Sans MS" pitchFamily="66" charset="0"/>
              </a:rPr>
              <a:t>VOS RECHERCHES DOCUMENTAIRES PEUVENT SE FAIRE:</a:t>
            </a:r>
          </a:p>
          <a:p>
            <a:pPr algn="just"/>
            <a:endParaRPr lang="fr-FR" dirty="0" smtClean="0">
              <a:latin typeface="Comic Sans MS" pitchFamily="66" charset="0"/>
            </a:endParaRPr>
          </a:p>
          <a:p>
            <a:pPr algn="just">
              <a:buFontTx/>
              <a:buChar char="-"/>
            </a:pPr>
            <a:r>
              <a:rPr lang="fr-FR" dirty="0" smtClean="0">
                <a:latin typeface="Comic Sans MS" pitchFamily="66" charset="0"/>
              </a:rPr>
              <a:t> SUR INTERNET</a:t>
            </a:r>
          </a:p>
          <a:p>
            <a:pPr algn="just"/>
            <a:endParaRPr lang="fr-FR" dirty="0" smtClean="0">
              <a:latin typeface="Comic Sans MS" pitchFamily="66" charset="0"/>
            </a:endParaRPr>
          </a:p>
          <a:p>
            <a:pPr algn="just">
              <a:buFontTx/>
              <a:buChar char="-"/>
            </a:pPr>
            <a:r>
              <a:rPr lang="fr-FR" dirty="0"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AU CDI (présentation lors de la 2° séance): les livres et les revues sortis devront être enregistrés nominativement. Des caisses seront disponibles pour leur conservation d’une semaine sur l’autre</a:t>
            </a:r>
          </a:p>
          <a:p>
            <a:pPr algn="just"/>
            <a:endParaRPr lang="fr-FR" dirty="0" smtClean="0">
              <a:latin typeface="Comic Sans MS" pitchFamily="66" charset="0"/>
            </a:endParaRPr>
          </a:p>
          <a:p>
            <a:pPr algn="just">
              <a:buFontTx/>
              <a:buChar char="-"/>
            </a:pPr>
            <a:endParaRPr lang="fr-FR" dirty="0" smtClean="0">
              <a:latin typeface="Comic Sans MS" pitchFamily="66" charset="0"/>
            </a:endParaRPr>
          </a:p>
          <a:p>
            <a:pPr algn="just">
              <a:buFontTx/>
              <a:buChar char="-"/>
            </a:pPr>
            <a:r>
              <a:rPr lang="fr-FR" dirty="0">
                <a:latin typeface="Comic Sans MS" pitchFamily="66" charset="0"/>
              </a:rPr>
              <a:t> </a:t>
            </a:r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LES DOCUMENTS DEVRONT ETRE L’OBJET D’UNE ANALYSE AU FUR ET A MESURE DE LEUR SELECTION ET PAS SEULEMENT COMPILES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83568" y="188640"/>
            <a:ext cx="74888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>
                <a:latin typeface="Comic Sans MS" pitchFamily="66" charset="0"/>
              </a:rPr>
              <a:t>VOS EXPERIENCES PEUVENT ETRE:</a:t>
            </a:r>
          </a:p>
          <a:p>
            <a:pPr algn="just"/>
            <a:endParaRPr lang="fr-FR" sz="2000" b="1" dirty="0">
              <a:latin typeface="Comic Sans MS" pitchFamily="66" charset="0"/>
            </a:endParaRPr>
          </a:p>
          <a:p>
            <a:pPr algn="just">
              <a:buFontTx/>
              <a:buChar char="-"/>
            </a:pPr>
            <a:r>
              <a:rPr lang="fr-FR" sz="2000" b="1" dirty="0" smtClean="0">
                <a:latin typeface="Comic Sans MS" pitchFamily="66" charset="0"/>
              </a:rPr>
              <a:t> </a:t>
            </a:r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REALISEES AU LYCEE EN SALLE DE PHYSIQUE (313) EN PRESENCE D’UN ENSEIGNANT</a:t>
            </a:r>
          </a:p>
          <a:p>
            <a:pPr algn="just"/>
            <a:endParaRPr lang="fr-FR" sz="2000" b="1" dirty="0" smtClean="0">
              <a:latin typeface="Comic Sans MS" pitchFamily="66" charset="0"/>
            </a:endParaRPr>
          </a:p>
          <a:p>
            <a:pPr algn="just">
              <a:buFontTx/>
              <a:buChar char="-"/>
            </a:pPr>
            <a:r>
              <a:rPr lang="fr-FR" sz="2000" b="1" dirty="0">
                <a:latin typeface="Comic Sans MS" pitchFamily="66" charset="0"/>
              </a:rPr>
              <a:t> </a:t>
            </a:r>
            <a:r>
              <a:rPr lang="fr-FR" sz="2000" b="1" dirty="0" smtClean="0">
                <a:solidFill>
                  <a:srgbClr val="002060"/>
                </a:solidFill>
                <a:latin typeface="Comic Sans MS" pitchFamily="66" charset="0"/>
              </a:rPr>
              <a:t>ELLES PEUVENT </a:t>
            </a:r>
            <a:r>
              <a:rPr lang="fr-FR" sz="2000" b="1" dirty="0">
                <a:solidFill>
                  <a:srgbClr val="002060"/>
                </a:solidFill>
                <a:latin typeface="Comic Sans MS" pitchFamily="66" charset="0"/>
              </a:rPr>
              <a:t>Ê</a:t>
            </a:r>
            <a:r>
              <a:rPr lang="fr-FR" sz="2000" b="1" dirty="0" smtClean="0">
                <a:solidFill>
                  <a:srgbClr val="002060"/>
                </a:solidFill>
                <a:latin typeface="Comic Sans MS" pitchFamily="66" charset="0"/>
              </a:rPr>
              <a:t>TRE: une enquête, une sortie extérieure, un rendez-vous avec un spécialiste</a:t>
            </a:r>
          </a:p>
          <a:p>
            <a:pPr algn="just">
              <a:buFontTx/>
              <a:buChar char="-"/>
            </a:pPr>
            <a:endParaRPr lang="fr-FR" sz="2000" b="1" dirty="0">
              <a:latin typeface="Comic Sans MS" pitchFamily="66" charset="0"/>
            </a:endParaRPr>
          </a:p>
          <a:p>
            <a:pPr algn="just">
              <a:buFontTx/>
              <a:buChar char="-"/>
            </a:pPr>
            <a:r>
              <a:rPr lang="fr-FR" sz="2000" b="1" dirty="0">
                <a:latin typeface="Comic Sans MS" pitchFamily="66" charset="0"/>
              </a:rPr>
              <a:t> </a:t>
            </a:r>
            <a:r>
              <a:rPr lang="fr-FR" sz="2000" b="1" dirty="0" smtClean="0">
                <a:solidFill>
                  <a:srgbClr val="00B050"/>
                </a:solidFill>
                <a:latin typeface="Comic Sans MS" pitchFamily="66" charset="0"/>
              </a:rPr>
              <a:t>ELLES PEUVENT ÊTRE UNE MODELISATION INFORMATIQUE</a:t>
            </a:r>
            <a:endParaRPr lang="fr-FR" sz="2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83568" y="3501008"/>
            <a:ext cx="74888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>
                <a:latin typeface="Comic Sans MS" pitchFamily="66" charset="0"/>
              </a:rPr>
              <a:t>DANS TOUS LES CAS IL DOIT Y AVOIR UNE PREPARATION:</a:t>
            </a:r>
          </a:p>
          <a:p>
            <a:pPr algn="just"/>
            <a:endParaRPr lang="fr-FR" sz="2000" b="1" dirty="0" smtClean="0">
              <a:latin typeface="Comic Sans MS" pitchFamily="66" charset="0"/>
            </a:endParaRPr>
          </a:p>
          <a:p>
            <a:pPr algn="just">
              <a:buFontTx/>
              <a:buChar char="-"/>
            </a:pPr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Un protocole et une commande de matériel</a:t>
            </a:r>
          </a:p>
          <a:p>
            <a:pPr algn="just">
              <a:buFontTx/>
              <a:buChar char="-"/>
            </a:pPr>
            <a:endParaRPr lang="fr-FR" sz="2000" b="1" dirty="0" smtClean="0">
              <a:latin typeface="Comic Sans MS" pitchFamily="66" charset="0"/>
            </a:endParaRPr>
          </a:p>
          <a:p>
            <a:pPr algn="just">
              <a:buFontTx/>
              <a:buChar char="-"/>
            </a:pPr>
            <a:r>
              <a:rPr lang="fr-FR" sz="2000" b="1" dirty="0">
                <a:latin typeface="Comic Sans MS" pitchFamily="66" charset="0"/>
              </a:rPr>
              <a:t> </a:t>
            </a:r>
            <a:r>
              <a:rPr lang="fr-FR" sz="2000" b="1" dirty="0" smtClean="0">
                <a:solidFill>
                  <a:srgbClr val="002060"/>
                </a:solidFill>
                <a:latin typeface="Comic Sans MS" pitchFamily="66" charset="0"/>
              </a:rPr>
              <a:t>Un questionnaire validé par les enseignants</a:t>
            </a:r>
          </a:p>
          <a:p>
            <a:pPr algn="just">
              <a:buFontTx/>
              <a:buChar char="-"/>
            </a:pPr>
            <a:endParaRPr lang="fr-FR" sz="2000" b="1" dirty="0" smtClean="0">
              <a:latin typeface="Comic Sans MS" pitchFamily="66" charset="0"/>
            </a:endParaRPr>
          </a:p>
          <a:p>
            <a:pPr algn="just">
              <a:buFontTx/>
              <a:buChar char="-"/>
            </a:pPr>
            <a:r>
              <a:rPr lang="fr-FR" sz="2000" b="1" dirty="0">
                <a:latin typeface="Comic Sans MS" pitchFamily="66" charset="0"/>
              </a:rPr>
              <a:t> </a:t>
            </a:r>
            <a:r>
              <a:rPr lang="fr-FR" sz="2000" b="1" dirty="0" smtClean="0">
                <a:solidFill>
                  <a:srgbClr val="00B050"/>
                </a:solidFill>
                <a:latin typeface="Comic Sans MS" pitchFamily="66" charset="0"/>
              </a:rPr>
              <a:t>Une demande d’autorisation de sortie en autonomie</a:t>
            </a:r>
          </a:p>
          <a:p>
            <a:pPr algn="just">
              <a:buFontTx/>
              <a:buChar char="-"/>
            </a:pPr>
            <a:endParaRPr lang="fr-FR" sz="2000" b="1" dirty="0" smtClean="0">
              <a:latin typeface="Comic Sans MS" pitchFamily="66" charset="0"/>
            </a:endParaRPr>
          </a:p>
          <a:p>
            <a:pPr algn="just">
              <a:buFontTx/>
              <a:buChar char="-"/>
            </a:pPr>
            <a:r>
              <a:rPr lang="fr-FR" sz="2000" b="1" dirty="0">
                <a:latin typeface="Comic Sans MS" pitchFamily="66" charset="0"/>
              </a:rPr>
              <a:t> </a:t>
            </a:r>
            <a:r>
              <a:rPr lang="fr-FR" sz="2000" b="1" dirty="0" smtClean="0">
                <a:solidFill>
                  <a:srgbClr val="7030A0"/>
                </a:solidFill>
                <a:latin typeface="Comic Sans MS" pitchFamily="66" charset="0"/>
              </a:rPr>
              <a:t>Un appel téléphonique</a:t>
            </a:r>
            <a:endParaRPr lang="fr-FR" sz="2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9512" y="1844824"/>
            <a:ext cx="799288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Comic Sans MS" pitchFamily="66" charset="0"/>
              </a:rPr>
              <a:t>Dans tous les cas, les résultats des expériences doivent être analysés, même si cela n’a pas marché.</a:t>
            </a:r>
          </a:p>
          <a:p>
            <a:pPr algn="ctr"/>
            <a:endParaRPr lang="fr-FR" sz="3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fr-FR" sz="3200" dirty="0" smtClean="0">
                <a:solidFill>
                  <a:srgbClr val="FF0000"/>
                </a:solidFill>
                <a:latin typeface="Comic Sans MS" pitchFamily="66" charset="0"/>
              </a:rPr>
              <a:t>Ils </a:t>
            </a:r>
            <a:r>
              <a:rPr lang="fr-FR" sz="3200" smtClean="0">
                <a:solidFill>
                  <a:srgbClr val="FF0000"/>
                </a:solidFill>
                <a:latin typeface="Comic Sans MS" pitchFamily="66" charset="0"/>
              </a:rPr>
              <a:t>doivent </a:t>
            </a:r>
            <a:r>
              <a:rPr lang="fr-FR" sz="3200" smtClean="0">
                <a:solidFill>
                  <a:srgbClr val="FF0000"/>
                </a:solidFill>
                <a:latin typeface="Comic Sans MS" pitchFamily="66" charset="0"/>
              </a:rPr>
              <a:t>être intégrés </a:t>
            </a:r>
            <a:r>
              <a:rPr lang="fr-FR" sz="3200" dirty="0" smtClean="0">
                <a:solidFill>
                  <a:srgbClr val="FF0000"/>
                </a:solidFill>
                <a:latin typeface="Comic Sans MS" pitchFamily="66" charset="0"/>
              </a:rPr>
              <a:t>à la production.</a:t>
            </a:r>
          </a:p>
          <a:p>
            <a:pPr algn="ctr"/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  <a:latin typeface="Comic Sans MS" pitchFamily="66" charset="0"/>
              </a:rPr>
              <a:t>6: LA PRODUCTION</a:t>
            </a:r>
            <a:endParaRPr lang="fr-F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004048" y="1700808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UN DOSSIER PAPIER RELIE</a:t>
            </a:r>
            <a:endParaRPr lang="fr-FR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75656" y="2420888"/>
            <a:ext cx="4717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omic Sans MS" pitchFamily="66" charset="0"/>
              </a:rPr>
              <a:t>UN SITE INTERNET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167336" y="3212976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UN DOSSIER SUR CLEF</a:t>
            </a:r>
            <a:endParaRPr lang="fr-FR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39330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omic Sans MS" pitchFamily="66" charset="0"/>
              </a:rPr>
              <a:t>UNE EXPOSITION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91880" y="515719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UNE MAQUETTE</a:t>
            </a:r>
            <a:endParaRPr lang="fr-FR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117</TotalTime>
  <Words>564</Words>
  <Application>Microsoft Office PowerPoint</Application>
  <PresentationFormat>Affichage à l'écran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Opulent</vt:lpstr>
      <vt:lpstr>TRAVAUX PERSONNELS ENCADRES</vt:lpstr>
      <vt:lpstr>1: Une épreuve anticipée du baccalauréat</vt:lpstr>
      <vt:lpstr>2: UN TRAVAIL DE RECHERCHE EN EQUIPE</vt:lpstr>
      <vt:lpstr>3: LE CHOIX DU SUJET</vt:lpstr>
      <vt:lpstr>4: UNE DEMARCHE SCIENTIFIQUE</vt:lpstr>
      <vt:lpstr>5: RECHERCHE DOCUMENTAIRE ET EXPERIENCES</vt:lpstr>
      <vt:lpstr>Présentation PowerPoint</vt:lpstr>
      <vt:lpstr>Présentation PowerPoint</vt:lpstr>
      <vt:lpstr>6: LA PRODUCTION</vt:lpstr>
      <vt:lpstr>   7: CONDITIONS DE TRAVAIL ET ORGANISATION MATERIELLE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TRAVAUX PERSONNELS ENCADRES</dc:title>
  <dc:creator> </dc:creator>
  <cp:lastModifiedBy>Carole Pagès</cp:lastModifiedBy>
  <cp:revision>25</cp:revision>
  <dcterms:created xsi:type="dcterms:W3CDTF">2014-09-13T12:04:03Z</dcterms:created>
  <dcterms:modified xsi:type="dcterms:W3CDTF">2015-09-14T08:17:37Z</dcterms:modified>
</cp:coreProperties>
</file>